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61" r:id="rId4"/>
    <p:sldId id="271" r:id="rId5"/>
    <p:sldId id="260" r:id="rId6"/>
    <p:sldId id="262" r:id="rId7"/>
    <p:sldId id="258" r:id="rId8"/>
    <p:sldId id="264" r:id="rId9"/>
    <p:sldId id="265" r:id="rId10"/>
    <p:sldId id="263" r:id="rId11"/>
    <p:sldId id="266" r:id="rId12"/>
    <p:sldId id="267" r:id="rId13"/>
    <p:sldId id="268" r:id="rId14"/>
    <p:sldId id="269" r:id="rId15"/>
    <p:sldId id="270" r:id="rId16"/>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3" d="100"/>
          <a:sy n="123" d="100"/>
        </p:scale>
        <p:origin x="90" y="138"/>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F3B63F-B719-457E-8735-481B35B7ADC2}"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96C15-2525-410B-B6F5-B2D6EEE2385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73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F3B63F-B719-457E-8735-481B35B7ADC2}"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185798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F3B63F-B719-457E-8735-481B35B7ADC2}"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13749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F3B63F-B719-457E-8735-481B35B7ADC2}"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3324940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F3B63F-B719-457E-8735-481B35B7ADC2}"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A96C15-2525-410B-B6F5-B2D6EEE2385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75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F3B63F-B719-457E-8735-481B35B7ADC2}"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66837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F3B63F-B719-457E-8735-481B35B7ADC2}"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16557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F3B63F-B719-457E-8735-481B35B7ADC2}"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747148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BF3B63F-B719-457E-8735-481B35B7ADC2}" type="datetimeFigureOut">
              <a:rPr lang="en-US" smtClean="0"/>
              <a:t>11/23/2020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2571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BF3B63F-B719-457E-8735-481B35B7ADC2}" type="datetimeFigureOut">
              <a:rPr lang="en-US" smtClean="0"/>
              <a:t>11/23/2020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7A96C15-2525-410B-B6F5-B2D6EEE23851}" type="slidenum">
              <a:rPr lang="en-US" smtClean="0"/>
              <a:t>‹#›</a:t>
            </a:fld>
            <a:endParaRPr lang="en-US"/>
          </a:p>
        </p:txBody>
      </p:sp>
    </p:spTree>
    <p:extLst>
      <p:ext uri="{BB962C8B-B14F-4D97-AF65-F5344CB8AC3E}">
        <p14:creationId xmlns:p14="http://schemas.microsoft.com/office/powerpoint/2010/main" val="157872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3B63F-B719-457E-8735-481B35B7ADC2}"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A96C15-2525-410B-B6F5-B2D6EEE23851}" type="slidenum">
              <a:rPr lang="en-US" smtClean="0"/>
              <a:t>‹#›</a:t>
            </a:fld>
            <a:endParaRPr lang="en-US"/>
          </a:p>
        </p:txBody>
      </p:sp>
    </p:spTree>
    <p:extLst>
      <p:ext uri="{BB962C8B-B14F-4D97-AF65-F5344CB8AC3E}">
        <p14:creationId xmlns:p14="http://schemas.microsoft.com/office/powerpoint/2010/main" val="3569347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BF3B63F-B719-457E-8735-481B35B7ADC2}" type="datetimeFigureOut">
              <a:rPr lang="en-US" smtClean="0"/>
              <a:t>11/23/2020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7A96C15-2525-410B-B6F5-B2D6EEE2385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05580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bbaldelli@toccilee.com" TargetMode="External"/><Relationship Id="rId2" Type="http://schemas.openxmlformats.org/officeDocument/2006/relationships/hyperlink" Target="mailto:jtocci@toccilee.co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7148B-BEE4-4334-A0CB-8887C9A8E1C2}"/>
              </a:ext>
            </a:extLst>
          </p:cNvPr>
          <p:cNvSpPr>
            <a:spLocks noGrp="1"/>
          </p:cNvSpPr>
          <p:nvPr>
            <p:ph type="ctrTitle"/>
          </p:nvPr>
        </p:nvSpPr>
        <p:spPr>
          <a:xfrm>
            <a:off x="1097280" y="758952"/>
            <a:ext cx="10058400" cy="1954431"/>
          </a:xfrm>
        </p:spPr>
        <p:txBody>
          <a:bodyPr>
            <a:normAutofit fontScale="90000"/>
          </a:bodyPr>
          <a:lstStyle/>
          <a:p>
            <a:pPr algn="ctr"/>
            <a:r>
              <a:rPr lang="en-US" sz="7200" b="1" dirty="0">
                <a:solidFill>
                  <a:srgbClr val="C00000"/>
                </a:solidFill>
              </a:rPr>
              <a:t>Massachusetts Paid Family Medical Leave Act</a:t>
            </a:r>
          </a:p>
        </p:txBody>
      </p:sp>
      <p:sp>
        <p:nvSpPr>
          <p:cNvPr id="3" name="Subtitle 2">
            <a:extLst>
              <a:ext uri="{FF2B5EF4-FFF2-40B4-BE49-F238E27FC236}">
                <a16:creationId xmlns:a16="http://schemas.microsoft.com/office/drawing/2014/main" id="{12B35B8D-0071-4EFD-8EA1-EF3AB8898CAF}"/>
              </a:ext>
            </a:extLst>
          </p:cNvPr>
          <p:cNvSpPr>
            <a:spLocks noGrp="1"/>
          </p:cNvSpPr>
          <p:nvPr>
            <p:ph type="subTitle" idx="1"/>
          </p:nvPr>
        </p:nvSpPr>
        <p:spPr>
          <a:xfrm>
            <a:off x="1100051" y="3429000"/>
            <a:ext cx="10058400" cy="2169621"/>
          </a:xfrm>
        </p:spPr>
        <p:txBody>
          <a:bodyPr/>
          <a:lstStyle/>
          <a:p>
            <a:pPr algn="ctr"/>
            <a:r>
              <a:rPr lang="en-US" b="1" dirty="0"/>
              <a:t>November 2020</a:t>
            </a:r>
          </a:p>
          <a:p>
            <a:pPr algn="ctr"/>
            <a:r>
              <a:rPr lang="en-US" b="1" dirty="0"/>
              <a:t>Cape Cod Chamber of Commerce</a:t>
            </a:r>
          </a:p>
          <a:p>
            <a:pPr algn="ctr"/>
            <a:r>
              <a:rPr lang="en-US" b="1" dirty="0"/>
              <a:t>Tocci &amp; Lee, LLC</a:t>
            </a:r>
          </a:p>
        </p:txBody>
      </p:sp>
      <p:sp>
        <p:nvSpPr>
          <p:cNvPr id="4" name="Text Box 2">
            <a:extLst>
              <a:ext uri="{FF2B5EF4-FFF2-40B4-BE49-F238E27FC236}">
                <a16:creationId xmlns:a16="http://schemas.microsoft.com/office/drawing/2014/main" id="{3A6ECCAC-9073-4EDD-BC96-EC2C60193CCA}"/>
              </a:ext>
            </a:extLst>
          </p:cNvPr>
          <p:cNvSpPr txBox="1">
            <a:spLocks noChangeArrowheads="1"/>
          </p:cNvSpPr>
          <p:nvPr/>
        </p:nvSpPr>
        <p:spPr bwMode="auto">
          <a:xfrm>
            <a:off x="5905350" y="6392473"/>
            <a:ext cx="6671256"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sp>
        <p:nvSpPr>
          <p:cNvPr id="5" name="Straight Connector 5">
            <a:extLst>
              <a:ext uri="{FF2B5EF4-FFF2-40B4-BE49-F238E27FC236}">
                <a16:creationId xmlns:a16="http://schemas.microsoft.com/office/drawing/2014/main" id="{12F9F0D7-AC6C-421F-BB95-6544C72D255B}"/>
              </a:ext>
            </a:extLst>
          </p:cNvPr>
          <p:cNvSpPr>
            <a:spLocks noChangeShapeType="1"/>
          </p:cNvSpPr>
          <p:nvPr/>
        </p:nvSpPr>
        <p:spPr bwMode="auto">
          <a:xfrm flipH="1">
            <a:off x="5905350" y="6453829"/>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000"/>
          </a:p>
        </p:txBody>
      </p:sp>
      <p:pic>
        <p:nvPicPr>
          <p:cNvPr id="8" name="Picture 7">
            <a:extLst>
              <a:ext uri="{FF2B5EF4-FFF2-40B4-BE49-F238E27FC236}">
                <a16:creationId xmlns:a16="http://schemas.microsoft.com/office/drawing/2014/main" id="{0AA62A88-F79E-4AE5-822B-D0D8CA0ED3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81808" y="6365969"/>
            <a:ext cx="3957281" cy="474348"/>
          </a:xfrm>
          <a:prstGeom prst="rect">
            <a:avLst/>
          </a:prstGeom>
          <a:noFill/>
          <a:ln>
            <a:noFill/>
          </a:ln>
        </p:spPr>
      </p:pic>
    </p:spTree>
    <p:extLst>
      <p:ext uri="{BB962C8B-B14F-4D97-AF65-F5344CB8AC3E}">
        <p14:creationId xmlns:p14="http://schemas.microsoft.com/office/powerpoint/2010/main" val="210375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normAutofit/>
          </a:bodyPr>
          <a:lstStyle/>
          <a:p>
            <a:pPr algn="ctr"/>
            <a:r>
              <a:rPr lang="en-US" sz="6000" dirty="0">
                <a:solidFill>
                  <a:srgbClr val="C00000"/>
                </a:solidFill>
              </a:rPr>
              <a:t>Medical Certifications</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3200" dirty="0"/>
              <a:t>Medical documentation must be provided if necessary.</a:t>
            </a:r>
          </a:p>
          <a:p>
            <a:pPr lvl="1">
              <a:buFont typeface="Arial" panose="020B0604020202020204" pitchFamily="34" charset="0"/>
              <a:buChar char="•"/>
            </a:pPr>
            <a:r>
              <a:rPr lang="en-US" sz="2600" dirty="0"/>
              <a:t>Maintain Medical Documentation separately and under lock and key (or separate electronic file with limited access).</a:t>
            </a:r>
          </a:p>
          <a:p>
            <a:pPr>
              <a:buFont typeface="Wingdings" pitchFamily="2" charset="2"/>
              <a:buChar char="§"/>
            </a:pPr>
            <a:r>
              <a:rPr lang="en-US" sz="3200" dirty="0"/>
              <a:t> Fitness for Duty if consistent with practice.</a:t>
            </a:r>
          </a:p>
          <a:p>
            <a:pPr>
              <a:buFont typeface="Wingdings" pitchFamily="2" charset="2"/>
              <a:buChar char="§"/>
            </a:pPr>
            <a:endParaRPr lang="en-US" sz="3200"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68448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normAutofit/>
          </a:bodyPr>
          <a:lstStyle/>
          <a:p>
            <a:pPr algn="ctr"/>
            <a:r>
              <a:rPr lang="en-US" sz="6600" dirty="0">
                <a:solidFill>
                  <a:srgbClr val="C00000"/>
                </a:solidFill>
              </a:rPr>
              <a:t>Update Employee Policies</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4000" u="sng" dirty="0"/>
              <a:t>Best Practice</a:t>
            </a:r>
            <a:r>
              <a:rPr lang="en-US" sz="4000" dirty="0"/>
              <a:t> – Integrate PFMLA policy into existing handbook effective January 1, 2021.</a:t>
            </a:r>
          </a:p>
          <a:p>
            <a:pPr>
              <a:buFont typeface="Wingdings" pitchFamily="2" charset="2"/>
              <a:buChar char="§"/>
            </a:pPr>
            <a:r>
              <a:rPr lang="en-US" sz="4000" u="sng" dirty="0"/>
              <a:t>Issue Stand Alone Policy</a:t>
            </a:r>
            <a:r>
              <a:rPr lang="en-US" sz="4000" dirty="0"/>
              <a:t> – Distribute to or make available to employees – post conspicuously.</a:t>
            </a:r>
          </a:p>
          <a:p>
            <a:pPr marL="0" indent="0" algn="ctr">
              <a:buNone/>
            </a:pPr>
            <a:endParaRPr lang="en-US" sz="3200"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3595419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normAutofit/>
          </a:bodyPr>
          <a:lstStyle/>
          <a:p>
            <a:pPr algn="ctr"/>
            <a:r>
              <a:rPr lang="en-US" sz="7200" dirty="0">
                <a:solidFill>
                  <a:srgbClr val="C00000"/>
                </a:solidFill>
              </a:rPr>
              <a:t>To Obtain Model Policy</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marL="0" indent="0" algn="ctr">
              <a:buNone/>
            </a:pPr>
            <a:r>
              <a:rPr lang="en-US" sz="3600" dirty="0"/>
              <a:t>Contact Tocci &amp; Lee, LLC for Model Policy</a:t>
            </a:r>
          </a:p>
          <a:p>
            <a:pPr marL="0" indent="0" algn="ctr">
              <a:buNone/>
            </a:pPr>
            <a:r>
              <a:rPr lang="en-US" sz="3600" dirty="0">
                <a:solidFill>
                  <a:srgbClr val="C00000"/>
                </a:solidFill>
                <a:hlinkClick r:id="rId2">
                  <a:extLst>
                    <a:ext uri="{A12FA001-AC4F-418D-AE19-62706E023703}">
                      <ahyp:hlinkClr xmlns:ahyp="http://schemas.microsoft.com/office/drawing/2018/hyperlinkcolor" val="tx"/>
                    </a:ext>
                  </a:extLst>
                </a:hlinkClick>
              </a:rPr>
              <a:t>jtocci@toccilee.com</a:t>
            </a:r>
            <a:endParaRPr lang="en-US" sz="3600" dirty="0">
              <a:solidFill>
                <a:srgbClr val="C00000"/>
              </a:solidFill>
            </a:endParaRPr>
          </a:p>
          <a:p>
            <a:pPr marL="0" indent="0" algn="ctr">
              <a:buNone/>
            </a:pPr>
            <a:r>
              <a:rPr lang="en-US" sz="3600" dirty="0">
                <a:solidFill>
                  <a:srgbClr val="C00000"/>
                </a:solidFill>
                <a:hlinkClick r:id="rId3">
                  <a:extLst>
                    <a:ext uri="{A12FA001-AC4F-418D-AE19-62706E023703}">
                      <ahyp:hlinkClr xmlns:ahyp="http://schemas.microsoft.com/office/drawing/2018/hyperlinkcolor" val="tx"/>
                    </a:ext>
                  </a:extLst>
                </a:hlinkClick>
              </a:rPr>
              <a:t>bbaldelli@toccilee.com</a:t>
            </a:r>
            <a:endParaRPr lang="en-US" sz="3600" dirty="0">
              <a:solidFill>
                <a:srgbClr val="C00000"/>
              </a:solidFill>
            </a:endParaRPr>
          </a:p>
          <a:p>
            <a:pPr algn="ctr"/>
            <a:r>
              <a:rPr lang="en-US" sz="3600" dirty="0"/>
              <a:t>617-542-6200</a:t>
            </a:r>
          </a:p>
          <a:p>
            <a:pPr marL="0" indent="0" algn="ctr">
              <a:buNone/>
            </a:pPr>
            <a:r>
              <a:rPr lang="en-US" sz="3600"/>
              <a:t>508-790-1181</a:t>
            </a:r>
            <a:endParaRPr lang="en-US" sz="3600"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2416566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lstStyle/>
          <a:p>
            <a:endParaRPr lang="en-US"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1617241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lstStyle/>
          <a:p>
            <a:endParaRPr lang="en-US"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227020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lstStyle/>
          <a:p>
            <a:endParaRPr lang="en-US"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48182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a:xfrm>
            <a:off x="1097280" y="286604"/>
            <a:ext cx="10058400" cy="866336"/>
          </a:xfrm>
        </p:spPr>
        <p:txBody>
          <a:bodyPr>
            <a:normAutofit fontScale="90000"/>
          </a:bodyPr>
          <a:lstStyle/>
          <a:p>
            <a:pPr algn="ctr"/>
            <a:r>
              <a:rPr lang="en-US" dirty="0">
                <a:solidFill>
                  <a:srgbClr val="C00000"/>
                </a:solidFill>
              </a:rPr>
              <a:t>System Going Live on December 15, 2020?</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lstStyle/>
          <a:p>
            <a:pPr>
              <a:buFont typeface="Wingdings" pitchFamily="2" charset="2"/>
              <a:buChar char="§"/>
            </a:pPr>
            <a:r>
              <a:rPr lang="en-US" dirty="0"/>
              <a:t>DFML recently emailed the company contact who submits taxes to the Massachusetts DOR with subject line: “</a:t>
            </a:r>
            <a:r>
              <a:rPr lang="en-US" i="1" dirty="0"/>
              <a:t>Action Required: Submit Your Leave Administrator Contact Information</a:t>
            </a:r>
            <a:r>
              <a:rPr lang="en-US" dirty="0"/>
              <a:t>” and provided a verification code.  Contact the Department if you have not received that email.</a:t>
            </a:r>
          </a:p>
          <a:p>
            <a:pPr>
              <a:buFont typeface="Wingdings" pitchFamily="2" charset="2"/>
              <a:buChar char="§"/>
            </a:pPr>
            <a:r>
              <a:rPr lang="en-US" dirty="0"/>
              <a:t>Please note that the same verification code can be used to submit contact information for multiple leave administrators.  The Department will use the submitted information to contact employers regarding any filed leave requests.  </a:t>
            </a:r>
          </a:p>
          <a:p>
            <a:pPr>
              <a:buFont typeface="Wingdings" pitchFamily="2" charset="2"/>
              <a:buChar char="§"/>
            </a:pPr>
            <a:r>
              <a:rPr lang="en-US" dirty="0"/>
              <a:t>Once the system goes live the Department will provide more specific information to employers regarding additional steps.</a:t>
            </a:r>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95307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a:xfrm>
            <a:off x="1097280" y="286603"/>
            <a:ext cx="10058400" cy="1363293"/>
          </a:xfrm>
        </p:spPr>
        <p:txBody>
          <a:bodyPr>
            <a:normAutofit fontScale="90000"/>
          </a:bodyPr>
          <a:lstStyle/>
          <a:p>
            <a:pPr algn="ctr"/>
            <a:br>
              <a:rPr lang="en-US" dirty="0"/>
            </a:br>
            <a:r>
              <a:rPr lang="en-US" sz="8000" dirty="0">
                <a:solidFill>
                  <a:srgbClr val="C00000"/>
                </a:solidFill>
              </a:rPr>
              <a:t>25 Employee Count</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4800" dirty="0"/>
              <a:t>25 Employees – period for lookback is average number of employees or contractors on payroll (W-2 or 1099) over past 52 weeks.</a:t>
            </a:r>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198078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pPr algn="ctr"/>
            <a:r>
              <a:rPr lang="en-US" dirty="0">
                <a:solidFill>
                  <a:srgbClr val="C00000"/>
                </a:solidFill>
              </a:rPr>
              <a:t>Compliance Complexities</a:t>
            </a:r>
            <a:br>
              <a:rPr lang="en-US" dirty="0">
                <a:solidFill>
                  <a:srgbClr val="C00000"/>
                </a:solidFill>
              </a:rPr>
            </a:br>
            <a:r>
              <a:rPr lang="en-US" dirty="0">
                <a:solidFill>
                  <a:srgbClr val="C00000"/>
                </a:solidFill>
              </a:rPr>
              <a:t>Intersection With FMLA</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r>
              <a:rPr lang="en-US" sz="3200" dirty="0"/>
              <a:t>PFML is </a:t>
            </a:r>
            <a:r>
              <a:rPr lang="en-US" sz="3200" b="1" i="1" dirty="0"/>
              <a:t>concurrent </a:t>
            </a:r>
            <a:r>
              <a:rPr lang="en-US" sz="3200" dirty="0"/>
              <a:t>with other leave laws:</a:t>
            </a:r>
          </a:p>
          <a:p>
            <a:pPr>
              <a:buFont typeface="Wingdings" pitchFamily="2" charset="2"/>
              <a:buChar char="§"/>
            </a:pPr>
            <a:r>
              <a:rPr lang="en-US" sz="3200" dirty="0"/>
              <a:t>Federal Family Medical Leave Act: 12 weeks of unpaid leave applicable to Employers with 50 employees.</a:t>
            </a:r>
          </a:p>
          <a:p>
            <a:pPr>
              <a:buFont typeface="Wingdings" pitchFamily="2" charset="2"/>
              <a:buChar char="§"/>
            </a:pPr>
            <a:r>
              <a:rPr lang="en-US" sz="3200" dirty="0"/>
              <a:t>Employee not subject to one year waiting period or 1250 hour requirement.</a:t>
            </a:r>
          </a:p>
          <a:p>
            <a:pPr>
              <a:buFont typeface="Wingdings" pitchFamily="2" charset="2"/>
              <a:buChar char="§"/>
            </a:pPr>
            <a:r>
              <a:rPr lang="en-US" sz="3200" dirty="0"/>
              <a:t>Time off use applies to both statutes.</a:t>
            </a:r>
          </a:p>
          <a:p>
            <a:pPr>
              <a:buFont typeface="Wingdings" pitchFamily="2" charset="2"/>
              <a:buChar char="§"/>
            </a:pPr>
            <a:endParaRPr lang="en-US" sz="3200"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139954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pPr algn="ctr"/>
            <a:r>
              <a:rPr lang="en-US" dirty="0">
                <a:solidFill>
                  <a:srgbClr val="C00000"/>
                </a:solidFill>
              </a:rPr>
              <a:t>Compliance Complexities</a:t>
            </a:r>
            <a:br>
              <a:rPr lang="en-US" dirty="0">
                <a:solidFill>
                  <a:srgbClr val="C00000"/>
                </a:solidFill>
              </a:rPr>
            </a:br>
            <a:r>
              <a:rPr lang="en-US" dirty="0">
                <a:solidFill>
                  <a:srgbClr val="C00000"/>
                </a:solidFill>
              </a:rPr>
              <a:t>Intersection With MA Parental Leave Act</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lnSpcReduction="10000"/>
          </a:bodyPr>
          <a:lstStyle/>
          <a:p>
            <a:pPr>
              <a:buFont typeface="Wingdings" pitchFamily="2" charset="2"/>
              <a:buChar char="§"/>
            </a:pPr>
            <a:r>
              <a:rPr lang="en-US" sz="3200" dirty="0"/>
              <a:t>Massachusetts Parental Leave Act: 8 weeks of unpaid leave for purpose of giving birth or for the placement of a child for adoption.</a:t>
            </a:r>
          </a:p>
          <a:p>
            <a:pPr lvl="1">
              <a:buFont typeface="Arial" panose="020B0604020202020204" pitchFamily="34" charset="0"/>
              <a:buChar char="•"/>
            </a:pPr>
            <a:r>
              <a:rPr lang="en-US" sz="2800" dirty="0"/>
              <a:t>Massachusetts Employees may give notice starting 12/02/20 of intent to take PFMLA to bond with child on 01/01/21.</a:t>
            </a:r>
          </a:p>
          <a:p>
            <a:pPr lvl="1">
              <a:buFont typeface="Arial" panose="020B0604020202020204" pitchFamily="34" charset="0"/>
              <a:buChar char="•"/>
            </a:pPr>
            <a:r>
              <a:rPr lang="en-US" sz="2800" dirty="0"/>
              <a:t>No “Introductory Period” Requirement.</a:t>
            </a:r>
          </a:p>
          <a:p>
            <a:pPr lvl="1">
              <a:buFont typeface="Arial" panose="020B0604020202020204" pitchFamily="34" charset="0"/>
              <a:buChar char="•"/>
            </a:pPr>
            <a:r>
              <a:rPr lang="en-US" sz="2800" dirty="0"/>
              <a:t>PFMLA allows use for bonding up to one year after birth of a child for bonding purposes. PLA Does not provide “bonding leave”.</a:t>
            </a:r>
          </a:p>
          <a:p>
            <a:pPr lvl="1">
              <a:buFont typeface="Arial" panose="020B0604020202020204" pitchFamily="34" charset="0"/>
              <a:buChar char="•"/>
            </a:pPr>
            <a:r>
              <a:rPr lang="en-US" sz="2800" dirty="0"/>
              <a:t>No Part-Time/Full-Time distinction under PFMLA.</a:t>
            </a:r>
          </a:p>
          <a:p>
            <a:endParaRPr lang="en-US"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3875952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pPr algn="ctr"/>
            <a:r>
              <a:rPr lang="en-US" dirty="0">
                <a:solidFill>
                  <a:srgbClr val="C00000"/>
                </a:solidFill>
              </a:rPr>
              <a:t>Compliance with Massachusetts Independent Contractor Law</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lstStyle/>
          <a:p>
            <a:pPr>
              <a:buFont typeface="Wingdings" pitchFamily="2" charset="2"/>
              <a:buChar char="§"/>
            </a:pPr>
            <a:r>
              <a:rPr lang="en-US" sz="2800" dirty="0"/>
              <a:t>Massachusetts Independent Contractor Law:</a:t>
            </a:r>
          </a:p>
          <a:p>
            <a:pPr lvl="1">
              <a:buFont typeface="Arial" panose="020B0604020202020204" pitchFamily="34" charset="0"/>
              <a:buChar char="•"/>
            </a:pPr>
            <a:r>
              <a:rPr lang="en-US" sz="2400" dirty="0"/>
              <a:t>Work performed without the direction and control of the employer; </a:t>
            </a:r>
            <a:r>
              <a:rPr lang="en-US" sz="2400" b="1" i="1" dirty="0"/>
              <a:t>and</a:t>
            </a:r>
          </a:p>
          <a:p>
            <a:pPr lvl="1">
              <a:buFont typeface="Arial" panose="020B0604020202020204" pitchFamily="34" charset="0"/>
              <a:buChar char="•"/>
            </a:pPr>
            <a:r>
              <a:rPr lang="en-US" sz="2400" dirty="0"/>
              <a:t>Work is performed outside the usual course of the employer's business; </a:t>
            </a:r>
            <a:r>
              <a:rPr lang="en-US" sz="2400" b="1" i="1" dirty="0"/>
              <a:t>and</a:t>
            </a:r>
          </a:p>
          <a:p>
            <a:pPr lvl="1">
              <a:buFont typeface="Arial" panose="020B0604020202020204" pitchFamily="34" charset="0"/>
              <a:buChar char="•"/>
            </a:pPr>
            <a:r>
              <a:rPr lang="en-US" sz="2400" dirty="0"/>
              <a:t>Work is done by someone who has their own, independent business or trade doing that kind of work.</a:t>
            </a:r>
          </a:p>
          <a:p>
            <a:pPr lvl="1">
              <a:buFont typeface="Arial" panose="020B0604020202020204" pitchFamily="34" charset="0"/>
              <a:buChar char="•"/>
            </a:pPr>
            <a:endParaRPr lang="en-US" sz="2400" dirty="0"/>
          </a:p>
          <a:p>
            <a:pPr>
              <a:buFont typeface="Wingdings" pitchFamily="2" charset="2"/>
              <a:buChar char="§"/>
            </a:pPr>
            <a:r>
              <a:rPr lang="en-US" sz="2800" dirty="0"/>
              <a:t>PFMLA Applies to both Employees and Contractors.</a:t>
            </a:r>
          </a:p>
          <a:p>
            <a:pPr>
              <a:buFont typeface="Wingdings" pitchFamily="2" charset="2"/>
              <a:buChar char="§"/>
            </a:pPr>
            <a:r>
              <a:rPr lang="en-US" sz="2800" dirty="0"/>
              <a:t> PFMLA does not apply to Seasonal Workers Under 20 weeks and not covered by UI. [STILL UNDECIDED]</a:t>
            </a:r>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713727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lstStyle/>
          <a:p>
            <a:pPr algn="ctr"/>
            <a:r>
              <a:rPr lang="en-US" dirty="0">
                <a:solidFill>
                  <a:srgbClr val="C00000"/>
                </a:solidFill>
              </a:rPr>
              <a:t>Compliance Complexities</a:t>
            </a:r>
            <a:br>
              <a:rPr lang="en-US" dirty="0">
                <a:solidFill>
                  <a:srgbClr val="C00000"/>
                </a:solidFill>
              </a:rPr>
            </a:br>
            <a:r>
              <a:rPr lang="en-US" dirty="0">
                <a:solidFill>
                  <a:srgbClr val="C00000"/>
                </a:solidFill>
              </a:rPr>
              <a:t>Intersection With ADA</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3200" dirty="0"/>
              <a:t>Compliance with PFMLA Does not mean employer has complied with Americans with Disabilities Act or its Massachusetts Counterpart, MGL c. 151B.</a:t>
            </a:r>
          </a:p>
          <a:p>
            <a:pPr>
              <a:buFont typeface="Wingdings" pitchFamily="2" charset="2"/>
              <a:buChar char="§"/>
            </a:pPr>
            <a:r>
              <a:rPr lang="en-US" sz="3200" dirty="0"/>
              <a:t>Individualized assessment of reasonable accommodation still required – including additional time off.</a:t>
            </a:r>
          </a:p>
          <a:p>
            <a:pPr>
              <a:buFont typeface="Wingdings" pitchFamily="2" charset="2"/>
              <a:buChar char="§"/>
            </a:pPr>
            <a:r>
              <a:rPr lang="en-US" sz="3200" dirty="0"/>
              <a:t>Similar considerations of drug or alcohol treatment – may still discipline for on job possession, use or influence.</a:t>
            </a:r>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3030143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normAutofit/>
          </a:bodyPr>
          <a:lstStyle/>
          <a:p>
            <a:pPr algn="ctr"/>
            <a:r>
              <a:rPr lang="en-US" sz="6000" dirty="0">
                <a:solidFill>
                  <a:srgbClr val="C00000"/>
                </a:solidFill>
              </a:rPr>
              <a:t>Intermittent Leave</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4000" dirty="0"/>
              <a:t>Increments no less than fifteen minutes.</a:t>
            </a:r>
          </a:p>
          <a:p>
            <a:pPr>
              <a:buFont typeface="Wingdings" pitchFamily="2" charset="2"/>
              <a:buChar char="§"/>
            </a:pPr>
            <a:r>
              <a:rPr lang="en-US" sz="4000" dirty="0"/>
              <a:t>Seven day waiting period applies to intermittent leave until five full business day threshold is reached. </a:t>
            </a:r>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395702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438E-2DBE-44D3-A3DC-B66704A716FA}"/>
              </a:ext>
            </a:extLst>
          </p:cNvPr>
          <p:cNvSpPr>
            <a:spLocks noGrp="1"/>
          </p:cNvSpPr>
          <p:nvPr>
            <p:ph type="title"/>
          </p:nvPr>
        </p:nvSpPr>
        <p:spPr/>
        <p:txBody>
          <a:bodyPr>
            <a:normAutofit fontScale="90000"/>
          </a:bodyPr>
          <a:lstStyle/>
          <a:p>
            <a:pPr algn="ctr"/>
            <a:r>
              <a:rPr lang="en-US" dirty="0">
                <a:solidFill>
                  <a:srgbClr val="C00000"/>
                </a:solidFill>
              </a:rPr>
              <a:t>Compliance Complexities</a:t>
            </a:r>
            <a:br>
              <a:rPr lang="en-US" dirty="0">
                <a:solidFill>
                  <a:srgbClr val="C00000"/>
                </a:solidFill>
              </a:rPr>
            </a:br>
            <a:r>
              <a:rPr lang="en-US" dirty="0">
                <a:solidFill>
                  <a:srgbClr val="C00000"/>
                </a:solidFill>
              </a:rPr>
              <a:t>Intersection With MA Paid Sick Leave Law</a:t>
            </a:r>
          </a:p>
        </p:txBody>
      </p:sp>
      <p:sp>
        <p:nvSpPr>
          <p:cNvPr id="3" name="Content Placeholder 2">
            <a:extLst>
              <a:ext uri="{FF2B5EF4-FFF2-40B4-BE49-F238E27FC236}">
                <a16:creationId xmlns:a16="http://schemas.microsoft.com/office/drawing/2014/main" id="{CCFA4CD7-A300-42EC-8D4A-E5F3093BA5B7}"/>
              </a:ext>
            </a:extLst>
          </p:cNvPr>
          <p:cNvSpPr>
            <a:spLocks noGrp="1"/>
          </p:cNvSpPr>
          <p:nvPr>
            <p:ph idx="1"/>
          </p:nvPr>
        </p:nvSpPr>
        <p:spPr/>
        <p:txBody>
          <a:bodyPr>
            <a:normAutofit/>
          </a:bodyPr>
          <a:lstStyle/>
          <a:p>
            <a:pPr>
              <a:buFont typeface="Wingdings" pitchFamily="2" charset="2"/>
              <a:buChar char="§"/>
            </a:pPr>
            <a:r>
              <a:rPr lang="en-US" sz="3200" dirty="0"/>
              <a:t>Covered Individual may utilize accrued sick leave or PTO for first week of family medical leave, which is otherwise unpaid.</a:t>
            </a:r>
          </a:p>
          <a:p>
            <a:pPr>
              <a:buFont typeface="Wingdings" pitchFamily="2" charset="2"/>
              <a:buChar char="§"/>
            </a:pPr>
            <a:r>
              <a:rPr lang="en-US" sz="3200" dirty="0"/>
              <a:t>Choice to use accrued, unused sick leave or PTO is choice of employee. Employer cannot require use.</a:t>
            </a:r>
          </a:p>
          <a:p>
            <a:pPr>
              <a:buFont typeface="Wingdings" pitchFamily="2" charset="2"/>
              <a:buChar char="§"/>
            </a:pPr>
            <a:r>
              <a:rPr lang="en-US" sz="3200" dirty="0"/>
              <a:t>Use of accrued leave time taken in manner consistent with employee leave policies.</a:t>
            </a:r>
          </a:p>
          <a:p>
            <a:pPr>
              <a:buFont typeface="Wingdings" pitchFamily="2" charset="2"/>
              <a:buChar char="§"/>
            </a:pPr>
            <a:endParaRPr lang="en-US" sz="2800" dirty="0"/>
          </a:p>
        </p:txBody>
      </p:sp>
      <p:sp>
        <p:nvSpPr>
          <p:cNvPr id="5" name="Straight Connector 5">
            <a:extLst>
              <a:ext uri="{FF2B5EF4-FFF2-40B4-BE49-F238E27FC236}">
                <a16:creationId xmlns:a16="http://schemas.microsoft.com/office/drawing/2014/main" id="{7D870DCB-085A-4AA6-8F23-52AD726B059A}"/>
              </a:ext>
            </a:extLst>
          </p:cNvPr>
          <p:cNvSpPr>
            <a:spLocks noChangeShapeType="1"/>
          </p:cNvSpPr>
          <p:nvPr/>
        </p:nvSpPr>
        <p:spPr bwMode="auto">
          <a:xfrm flipH="1">
            <a:off x="5857464" y="6447147"/>
            <a:ext cx="0" cy="280988"/>
          </a:xfrm>
          <a:prstGeom prst="line">
            <a:avLst/>
          </a:prstGeom>
          <a:noFill/>
          <a:ln w="6350">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US" sz="2000"/>
          </a:p>
        </p:txBody>
      </p:sp>
      <p:sp>
        <p:nvSpPr>
          <p:cNvPr id="10" name="Text Box 2">
            <a:extLst>
              <a:ext uri="{FF2B5EF4-FFF2-40B4-BE49-F238E27FC236}">
                <a16:creationId xmlns:a16="http://schemas.microsoft.com/office/drawing/2014/main" id="{EE7C5DEF-C919-4179-9D38-E3B0DFFC8D8E}"/>
              </a:ext>
            </a:extLst>
          </p:cNvPr>
          <p:cNvSpPr txBox="1">
            <a:spLocks noChangeArrowheads="1"/>
          </p:cNvSpPr>
          <p:nvPr/>
        </p:nvSpPr>
        <p:spPr bwMode="auto">
          <a:xfrm>
            <a:off x="5870184" y="6388468"/>
            <a:ext cx="5484064" cy="4655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00" b="1" dirty="0">
                <a:latin typeface="Arial" panose="020B0604020202020204" pitchFamily="34" charset="0"/>
                <a:ea typeface="Calibri" panose="020F0502020204030204" pitchFamily="34" charset="0"/>
                <a:cs typeface="Arial" panose="020B0604020202020204" pitchFamily="34" charset="0"/>
              </a:rPr>
              <a:t>355 Providence Highway, Westwood</a:t>
            </a: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  02090 (Main) T 617.542.6200    F 617-542.6201</a:t>
            </a:r>
            <a:endParaRPr kumimoji="0" lang="en-US" altLang="en-US" sz="1050" b="1"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1600 Falmouth Road, Suite 30, Centerville, MA 02632     T  508.790.1181  F  508-790.8772</a:t>
            </a:r>
            <a:endParaRPr kumimoji="0" lang="en-US" altLang="en-US" sz="2800" b="1"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12D061E7-4314-4062-96AB-DADC94BB58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55318" y="6355372"/>
            <a:ext cx="3923166" cy="474290"/>
          </a:xfrm>
          <a:prstGeom prst="rect">
            <a:avLst/>
          </a:prstGeom>
          <a:noFill/>
          <a:ln>
            <a:noFill/>
          </a:ln>
        </p:spPr>
      </p:pic>
    </p:spTree>
    <p:extLst>
      <p:ext uri="{BB962C8B-B14F-4D97-AF65-F5344CB8AC3E}">
        <p14:creationId xmlns:p14="http://schemas.microsoft.com/office/powerpoint/2010/main" val="18069727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467</TotalTime>
  <Words>1087</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Massachusetts Paid Family Medical Leave Act</vt:lpstr>
      <vt:lpstr>System Going Live on December 15, 2020?</vt:lpstr>
      <vt:lpstr> 25 Employee Count</vt:lpstr>
      <vt:lpstr>Compliance Complexities Intersection With FMLA</vt:lpstr>
      <vt:lpstr>Compliance Complexities Intersection With MA Parental Leave Act</vt:lpstr>
      <vt:lpstr>Compliance with Massachusetts Independent Contractor Law</vt:lpstr>
      <vt:lpstr>Compliance Complexities Intersection With ADA</vt:lpstr>
      <vt:lpstr>Intermittent Leave</vt:lpstr>
      <vt:lpstr>Compliance Complexities Intersection With MA Paid Sick Leave Law</vt:lpstr>
      <vt:lpstr>Medical Certifications</vt:lpstr>
      <vt:lpstr>Update Employee Policies</vt:lpstr>
      <vt:lpstr>To Obtain Model Policy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Bianca Baldelli</dc:creator>
  <cp:lastModifiedBy>John Tocci</cp:lastModifiedBy>
  <cp:revision>23</cp:revision>
  <cp:lastPrinted>2020-11-23T14:11:25Z</cp:lastPrinted>
  <dcterms:created xsi:type="dcterms:W3CDTF">2020-05-26T18:24:57Z</dcterms:created>
  <dcterms:modified xsi:type="dcterms:W3CDTF">2020-11-23T15:53:24Z</dcterms:modified>
</cp:coreProperties>
</file>